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39B5A4-6E08-4065-B0CF-FD427B22D14D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946AA1C-94F5-4A32-8756-7E07F8F1A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715000"/>
            <a:ext cx="8305800" cy="1143000"/>
          </a:xfrm>
        </p:spPr>
        <p:txBody>
          <a:bodyPr/>
          <a:lstStyle/>
          <a:p>
            <a:r>
              <a:rPr lang="en-US" sz="6000" dirty="0" smtClean="0"/>
              <a:t>What the Heck, Bro?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609600"/>
            <a:ext cx="8305800" cy="1981200"/>
          </a:xfrm>
        </p:spPr>
        <p:txBody>
          <a:bodyPr/>
          <a:lstStyle/>
          <a:p>
            <a:r>
              <a:rPr lang="en-US" sz="7200" b="1" dirty="0" smtClean="0"/>
              <a:t>Africa:</a:t>
            </a:r>
            <a:endParaRPr lang="en-US" sz="7200" b="1" dirty="0"/>
          </a:p>
        </p:txBody>
      </p:sp>
      <p:pic>
        <p:nvPicPr>
          <p:cNvPr id="4" name="Picture 3" descr="africalarge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371600"/>
            <a:ext cx="3733800" cy="4145280"/>
          </a:xfrm>
          <a:prstGeom prst="rect">
            <a:avLst/>
          </a:prstGeom>
        </p:spPr>
      </p:pic>
      <p:pic>
        <p:nvPicPr>
          <p:cNvPr id="5" name="Picture 4" descr="what_the_heck_is_business_log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28600"/>
            <a:ext cx="6921500" cy="547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Exploration of interior Africa (17-19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pPr lvl="1"/>
            <a:r>
              <a:rPr lang="en-US" dirty="0" smtClean="0"/>
              <a:t>Conflicting claims</a:t>
            </a:r>
          </a:p>
          <a:p>
            <a:r>
              <a:rPr lang="en-US" dirty="0" smtClean="0"/>
              <a:t>Berlin Conference (1885)</a:t>
            </a:r>
          </a:p>
          <a:p>
            <a:pPr lvl="1"/>
            <a:r>
              <a:rPr lang="en-US" dirty="0" smtClean="0"/>
              <a:t>Ethnic groups split</a:t>
            </a:r>
          </a:p>
          <a:p>
            <a:pPr lvl="1"/>
            <a:r>
              <a:rPr lang="en-US" dirty="0" smtClean="0"/>
              <a:t>Enemies combined</a:t>
            </a:r>
          </a:p>
          <a:p>
            <a:r>
              <a:rPr lang="en-US" dirty="0" smtClean="0"/>
              <a:t>Europeans’ goal: acquire </a:t>
            </a:r>
            <a:r>
              <a:rPr lang="en-US" dirty="0" smtClean="0"/>
              <a:t>resources</a:t>
            </a:r>
            <a:endParaRPr lang="en-US" dirty="0" smtClean="0"/>
          </a:p>
          <a:p>
            <a:pPr lvl="1"/>
            <a:r>
              <a:rPr lang="en-US" dirty="0" smtClean="0"/>
              <a:t>Different approaches</a:t>
            </a:r>
          </a:p>
          <a:p>
            <a:pPr lvl="2"/>
            <a:r>
              <a:rPr lang="en-US" dirty="0" smtClean="0"/>
              <a:t>British: </a:t>
            </a:r>
            <a:r>
              <a:rPr lang="en-US" dirty="0" smtClean="0"/>
              <a:t>friendly</a:t>
            </a:r>
            <a:endParaRPr lang="en-US" dirty="0" smtClean="0"/>
          </a:p>
          <a:p>
            <a:pPr lvl="2"/>
            <a:r>
              <a:rPr lang="en-US" dirty="0" smtClean="0"/>
              <a:t>French and </a:t>
            </a:r>
            <a:r>
              <a:rPr lang="en-US" dirty="0" smtClean="0"/>
              <a:t>Portuguese: </a:t>
            </a:r>
            <a:r>
              <a:rPr lang="en-US" dirty="0" smtClean="0"/>
              <a:t>not so much</a:t>
            </a:r>
          </a:p>
          <a:p>
            <a:pPr lvl="2"/>
            <a:r>
              <a:rPr lang="en-US" dirty="0" smtClean="0"/>
              <a:t>Germans and Belgians: not at all</a:t>
            </a:r>
          </a:p>
          <a:p>
            <a:pPr lvl="3"/>
            <a:r>
              <a:rPr lang="en-US" dirty="0" smtClean="0"/>
              <a:t>King Leopold and “Congo Free State”: 10-20 million murdered</a:t>
            </a:r>
          </a:p>
          <a:p>
            <a:pPr lvl="4"/>
            <a:r>
              <a:rPr lang="en-US" dirty="0" smtClean="0"/>
              <a:t>Lasting impact: ethnic tension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Colonialism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nialAfrica_19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172200" cy="6330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powers battling </a:t>
            </a:r>
            <a:r>
              <a:rPr lang="en-US" dirty="0" err="1" smtClean="0"/>
              <a:t>eachother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Too busy for Africa</a:t>
            </a:r>
            <a:endParaRPr lang="en-US" dirty="0" smtClean="0"/>
          </a:p>
          <a:p>
            <a:pPr lvl="1"/>
            <a:r>
              <a:rPr lang="en-US" dirty="0" smtClean="0"/>
              <a:t>Colonial era ends in </a:t>
            </a:r>
            <a:r>
              <a:rPr lang="en-US" dirty="0" smtClean="0"/>
              <a:t>1957</a:t>
            </a:r>
            <a:endParaRPr lang="en-US" dirty="0" smtClean="0"/>
          </a:p>
          <a:p>
            <a:pPr lvl="2"/>
            <a:r>
              <a:rPr lang="en-US" dirty="0" smtClean="0"/>
              <a:t>Problem: from colony to state too fast!</a:t>
            </a:r>
          </a:p>
          <a:p>
            <a:r>
              <a:rPr lang="en-US" dirty="0" smtClean="0"/>
              <a:t>Struggle for power</a:t>
            </a:r>
          </a:p>
          <a:p>
            <a:pPr lvl="1"/>
            <a:r>
              <a:rPr lang="en-US" dirty="0" smtClean="0"/>
              <a:t>Nations (tribes) within states fight </a:t>
            </a:r>
          </a:p>
          <a:p>
            <a:pPr lvl="2"/>
            <a:r>
              <a:rPr lang="en-US" dirty="0" smtClean="0"/>
              <a:t>Hundreds of thousands of ordinary Africans die from war, starvation, dislocation, etc</a:t>
            </a:r>
          </a:p>
          <a:p>
            <a:pPr lvl="1"/>
            <a:r>
              <a:rPr lang="en-US" dirty="0" smtClean="0"/>
              <a:t>Bad guys take over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The </a:t>
            </a:r>
            <a:r>
              <a:rPr lang="en-US" dirty="0" smtClean="0"/>
              <a:t>Cold War</a:t>
            </a:r>
            <a:endParaRPr lang="en-US" dirty="0"/>
          </a:p>
        </p:txBody>
      </p:sp>
      <p:pic>
        <p:nvPicPr>
          <p:cNvPr id="4" name="Picture 3" descr="kn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742950"/>
            <a:ext cx="76962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guys in charge = freedom for other bad guys</a:t>
            </a:r>
          </a:p>
          <a:p>
            <a:r>
              <a:rPr lang="en-US" dirty="0" smtClean="0"/>
              <a:t>Desperation = people to recruit</a:t>
            </a:r>
          </a:p>
          <a:p>
            <a:pPr lvl="1"/>
            <a:r>
              <a:rPr lang="en-US" dirty="0" smtClean="0"/>
              <a:t>Mali</a:t>
            </a:r>
          </a:p>
          <a:p>
            <a:pPr lvl="1"/>
            <a:r>
              <a:rPr lang="en-US" dirty="0" smtClean="0"/>
              <a:t>Algeria</a:t>
            </a:r>
          </a:p>
          <a:p>
            <a:pPr lvl="1"/>
            <a:r>
              <a:rPr lang="en-US" dirty="0" smtClean="0"/>
              <a:t>Nigeria</a:t>
            </a:r>
          </a:p>
          <a:p>
            <a:pPr lvl="1"/>
            <a:r>
              <a:rPr lang="en-US" dirty="0" smtClean="0"/>
              <a:t>Somalia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Terrorism</a:t>
            </a:r>
            <a:endParaRPr lang="en-US" dirty="0"/>
          </a:p>
        </p:txBody>
      </p:sp>
      <p:pic>
        <p:nvPicPr>
          <p:cNvPr id="4" name="Picture 3" descr="130114063537-01-mali-conflict-0114-horizontal-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533" y="1066800"/>
            <a:ext cx="839893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of Africa’s problems are Africa’s fault?</a:t>
            </a:r>
          </a:p>
          <a:p>
            <a:endParaRPr lang="en-US" dirty="0" smtClean="0"/>
          </a:p>
          <a:p>
            <a:r>
              <a:rPr lang="en-US" dirty="0" smtClean="0"/>
              <a:t>Is there hope for Africa to get safer/healthier/happier?</a:t>
            </a:r>
          </a:p>
          <a:p>
            <a:endParaRPr lang="en-US" dirty="0" smtClean="0"/>
          </a:p>
          <a:p>
            <a:r>
              <a:rPr lang="en-US" dirty="0" smtClean="0"/>
              <a:t>What should America’s role be in helping Africa?</a:t>
            </a:r>
          </a:p>
          <a:p>
            <a:endParaRPr lang="en-US" dirty="0" smtClean="0"/>
          </a:p>
          <a:p>
            <a:r>
              <a:rPr lang="en-US" dirty="0" smtClean="0"/>
              <a:t>How are ordinary Africans’ lives affected?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3. . . 2. . . 1. . . </a:t>
            </a:r>
            <a:endParaRPr lang="en-US" sz="5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438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GENOCIDE!</a:t>
            </a:r>
            <a:endParaRPr kumimoji="0" lang="en-US" sz="7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world’s neediest geographic realm</a:t>
            </a:r>
          </a:p>
          <a:p>
            <a:pPr lvl="1"/>
            <a:r>
              <a:rPr lang="en-US" dirty="0" smtClean="0"/>
              <a:t>Income level</a:t>
            </a:r>
          </a:p>
          <a:p>
            <a:pPr lvl="1"/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Infant mortality rate</a:t>
            </a:r>
          </a:p>
          <a:p>
            <a:pPr lvl="1"/>
            <a:r>
              <a:rPr lang="en-US" dirty="0" smtClean="0"/>
              <a:t>Life expectancy</a:t>
            </a:r>
          </a:p>
          <a:p>
            <a:pPr lvl="1"/>
            <a:r>
              <a:rPr lang="en-US" dirty="0" smtClean="0"/>
              <a:t>Literacy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Corruption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Africa’s Present Condition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1981200"/>
          </a:xfrm>
        </p:spPr>
        <p:txBody>
          <a:bodyPr/>
          <a:lstStyle/>
          <a:p>
            <a:r>
              <a:rPr lang="en-US" sz="6600" dirty="0" smtClean="0"/>
              <a:t>WHY?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7</a:t>
            </a:r>
            <a:r>
              <a:rPr lang="en-US" sz="8000" dirty="0" smtClean="0"/>
              <a:t> KEY REASONS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Wisconsian</a:t>
            </a:r>
            <a:r>
              <a:rPr lang="en-US" dirty="0" smtClean="0"/>
              <a:t> </a:t>
            </a:r>
            <a:r>
              <a:rPr lang="en-US" dirty="0" err="1" smtClean="0"/>
              <a:t>Glaciation</a:t>
            </a:r>
            <a:r>
              <a:rPr lang="en-US" dirty="0" smtClean="0"/>
              <a:t> </a:t>
            </a:r>
            <a:r>
              <a:rPr lang="en-US" dirty="0" smtClean="0"/>
              <a:t>replaced by </a:t>
            </a:r>
            <a:r>
              <a:rPr lang="en-US" dirty="0" smtClean="0"/>
              <a:t>Holocene </a:t>
            </a:r>
            <a:r>
              <a:rPr lang="en-US" dirty="0" smtClean="0"/>
              <a:t>Epoch (12,000 years ago)</a:t>
            </a:r>
          </a:p>
          <a:p>
            <a:pPr lvl="1"/>
            <a:r>
              <a:rPr lang="en-US" dirty="0" smtClean="0"/>
              <a:t>Rainforests dry out, move </a:t>
            </a:r>
            <a:r>
              <a:rPr lang="en-US" dirty="0" smtClean="0"/>
              <a:t>towards poles</a:t>
            </a:r>
            <a:endParaRPr lang="en-US" dirty="0" smtClean="0"/>
          </a:p>
          <a:p>
            <a:pPr lvl="1"/>
            <a:r>
              <a:rPr lang="en-US" dirty="0" smtClean="0"/>
              <a:t>Sahara emerges</a:t>
            </a:r>
          </a:p>
          <a:p>
            <a:pPr lvl="2"/>
            <a:r>
              <a:rPr lang="en-US" dirty="0" smtClean="0"/>
              <a:t>Huge barrier!</a:t>
            </a:r>
          </a:p>
          <a:p>
            <a:pPr lvl="2"/>
            <a:r>
              <a:rPr lang="en-US" dirty="0" err="1" smtClean="0"/>
              <a:t>Subsaharan</a:t>
            </a:r>
            <a:r>
              <a:rPr lang="en-US" dirty="0" smtClean="0"/>
              <a:t> isolation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Climate </a:t>
            </a:r>
            <a:r>
              <a:rPr lang="en-US" dirty="0" smtClean="0"/>
              <a:t>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MapPhys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8074478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US: </a:t>
            </a:r>
            <a:r>
              <a:rPr lang="en-US" sz="2400" dirty="0" smtClean="0"/>
              <a:t>3,718,711 mi²                    </a:t>
            </a:r>
            <a:r>
              <a:rPr lang="en-US" dirty="0" smtClean="0"/>
              <a:t>Sahara: </a:t>
            </a:r>
            <a:r>
              <a:rPr lang="en-US" sz="2400" dirty="0" smtClean="0"/>
              <a:t>3,500,000 mi²</a:t>
            </a:r>
            <a:endParaRPr lang="en-US" sz="2400" dirty="0"/>
          </a:p>
        </p:txBody>
      </p:sp>
      <p:pic>
        <p:nvPicPr>
          <p:cNvPr id="4" name="Picture 3" descr="travel-picture-africa-morocco-sahara-dunes-alexbip-1-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463550"/>
            <a:ext cx="8890000" cy="593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cultivation</a:t>
            </a:r>
          </a:p>
          <a:p>
            <a:pPr lvl="1"/>
            <a:r>
              <a:rPr lang="en-US" dirty="0" smtClean="0"/>
              <a:t>Plant/animal domestication elsewhere, NOT </a:t>
            </a:r>
            <a:r>
              <a:rPr lang="en-US" dirty="0" smtClean="0"/>
              <a:t>HERE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Poor nutrition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Diseases</a:t>
            </a:r>
            <a:endParaRPr lang="en-US" dirty="0" smtClean="0"/>
          </a:p>
          <a:p>
            <a:pPr lvl="1"/>
            <a:r>
              <a:rPr lang="en-US" dirty="0" smtClean="0"/>
              <a:t>Heat/humidity = hotbed</a:t>
            </a:r>
          </a:p>
          <a:p>
            <a:pPr lvl="2"/>
            <a:r>
              <a:rPr lang="en-US" dirty="0" smtClean="0"/>
              <a:t>Malaria</a:t>
            </a:r>
          </a:p>
          <a:p>
            <a:pPr lvl="2"/>
            <a:r>
              <a:rPr lang="en-US" dirty="0" smtClean="0"/>
              <a:t>Yellow fever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Ecology</a:t>
            </a:r>
            <a:endParaRPr lang="en-US" dirty="0"/>
          </a:p>
        </p:txBody>
      </p:sp>
      <p:pic>
        <p:nvPicPr>
          <p:cNvPr id="4" name="Picture 3" descr="042105rb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57200"/>
            <a:ext cx="4419600" cy="3314700"/>
          </a:xfrm>
          <a:prstGeom prst="rect">
            <a:avLst/>
          </a:prstGeom>
        </p:spPr>
      </p:pic>
      <p:pic>
        <p:nvPicPr>
          <p:cNvPr id="5" name="Picture 4" descr="malar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708660"/>
            <a:ext cx="7772400" cy="544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Yet another barrier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Islamization</a:t>
            </a:r>
            <a:r>
              <a:rPr lang="en-US" dirty="0" smtClean="0"/>
              <a:t>” – 14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2"/>
            <a:r>
              <a:rPr lang="en-US" dirty="0" smtClean="0"/>
              <a:t>Pilgrimages through Africa across Red </a:t>
            </a:r>
            <a:r>
              <a:rPr lang="en-US" dirty="0" smtClean="0"/>
              <a:t>Sea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“Christianization” – 15</a:t>
            </a:r>
            <a:r>
              <a:rPr lang="en-US" baseline="30000" dirty="0" smtClean="0"/>
              <a:t>th</a:t>
            </a:r>
            <a:r>
              <a:rPr lang="en-US" dirty="0" smtClean="0"/>
              <a:t>-17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 smtClean="0"/>
          </a:p>
          <a:p>
            <a:pPr lvl="2"/>
            <a:r>
              <a:rPr lang="en-US" dirty="0" smtClean="0"/>
              <a:t>European explorers meet African tribes</a:t>
            </a:r>
            <a:endParaRPr lang="en-US" dirty="0" smtClean="0"/>
          </a:p>
          <a:p>
            <a:pPr lvl="3"/>
            <a:r>
              <a:rPr lang="en-US" dirty="0" smtClean="0"/>
              <a:t>“</a:t>
            </a:r>
            <a:r>
              <a:rPr lang="en-US" dirty="0" smtClean="0"/>
              <a:t>Northern vs. </a:t>
            </a:r>
            <a:r>
              <a:rPr lang="en-US" dirty="0" err="1" smtClean="0"/>
              <a:t>Subsaharan</a:t>
            </a:r>
            <a:r>
              <a:rPr lang="en-US" dirty="0" smtClean="0"/>
              <a:t>” reinforced, desert AND </a:t>
            </a:r>
            <a:r>
              <a:rPr lang="en-US" dirty="0" smtClean="0"/>
              <a:t>religion     </a:t>
            </a:r>
          </a:p>
          <a:p>
            <a:pPr lvl="3">
              <a:buNone/>
            </a:pPr>
            <a:r>
              <a:rPr lang="en-US" dirty="0" smtClean="0"/>
              <a:t>    </a:t>
            </a:r>
            <a:r>
              <a:rPr lang="en-US" sz="4400" dirty="0" smtClean="0"/>
              <a:t>** CONSTANT CONFLICT**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Religion</a:t>
            </a:r>
            <a:endParaRPr lang="en-US" dirty="0"/>
          </a:p>
        </p:txBody>
      </p:sp>
      <p:pic>
        <p:nvPicPr>
          <p:cNvPr id="5" name="Picture 4" descr="africalarge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"/>
            <a:ext cx="5562600" cy="6175621"/>
          </a:xfrm>
          <a:prstGeom prst="rect">
            <a:avLst/>
          </a:prstGeom>
        </p:spPr>
      </p:pic>
      <p:pic>
        <p:nvPicPr>
          <p:cNvPr id="4" name="Picture 3" descr="Christ_Isl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European exploration &amp; slave trade</a:t>
            </a:r>
            <a:endParaRPr lang="en-US" dirty="0" smtClean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numbers:</a:t>
            </a:r>
          </a:p>
          <a:p>
            <a:pPr lvl="1"/>
            <a:r>
              <a:rPr lang="en-US" dirty="0" smtClean="0"/>
              <a:t>World population: 650 million</a:t>
            </a:r>
          </a:p>
          <a:p>
            <a:pPr lvl="1"/>
            <a:r>
              <a:rPr lang="en-US" dirty="0" err="1" smtClean="0"/>
              <a:t>Subsaharan</a:t>
            </a:r>
            <a:r>
              <a:rPr lang="en-US" dirty="0" smtClean="0"/>
              <a:t> Africa: 90 million </a:t>
            </a:r>
          </a:p>
          <a:p>
            <a:pPr lvl="1"/>
            <a:r>
              <a:rPr lang="en-US" dirty="0" smtClean="0"/>
              <a:t>Slaves </a:t>
            </a:r>
            <a:r>
              <a:rPr lang="en-US" dirty="0" smtClean="0"/>
              <a:t>from Africa</a:t>
            </a:r>
            <a:r>
              <a:rPr lang="en-US" dirty="0" smtClean="0"/>
              <a:t>: 15 million</a:t>
            </a:r>
          </a:p>
          <a:p>
            <a:pPr lvl="2"/>
            <a:r>
              <a:rPr lang="en-US" dirty="0" smtClean="0"/>
              <a:t>1/6 of population GONE!</a:t>
            </a:r>
          </a:p>
          <a:p>
            <a:r>
              <a:rPr lang="en-US" dirty="0" smtClean="0"/>
              <a:t>Effects of slave trade:</a:t>
            </a:r>
            <a:endParaRPr lang="en-US" dirty="0"/>
          </a:p>
          <a:p>
            <a:pPr lvl="1"/>
            <a:r>
              <a:rPr lang="en-US" dirty="0" smtClean="0"/>
              <a:t>Entire cities wiped out</a:t>
            </a:r>
          </a:p>
          <a:p>
            <a:pPr lvl="1"/>
            <a:r>
              <a:rPr lang="en-US" dirty="0" smtClean="0"/>
              <a:t>African vs. African</a:t>
            </a:r>
          </a:p>
          <a:p>
            <a:pPr lvl="1"/>
            <a:r>
              <a:rPr lang="en-US" dirty="0" smtClean="0"/>
              <a:t>Children orphaned</a:t>
            </a:r>
          </a:p>
          <a:p>
            <a:pPr lvl="1"/>
            <a:r>
              <a:rPr lang="en-US" dirty="0" smtClean="0"/>
              <a:t>Crops </a:t>
            </a:r>
            <a:r>
              <a:rPr lang="en-US" dirty="0" err="1" smtClean="0"/>
              <a:t>unharvested</a:t>
            </a:r>
            <a:endParaRPr lang="en-US" dirty="0" smtClean="0"/>
          </a:p>
          <a:p>
            <a:pPr lvl="2"/>
            <a:r>
              <a:rPr lang="en-US" dirty="0" smtClean="0"/>
              <a:t>General breakdown of social order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Slave </a:t>
            </a:r>
            <a:r>
              <a:rPr lang="en-US" dirty="0" smtClean="0"/>
              <a:t>Trade and </a:t>
            </a:r>
            <a:r>
              <a:rPr lang="en-US" dirty="0" err="1" smtClean="0"/>
              <a:t>Depopulization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390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Africa:</vt:lpstr>
      <vt:lpstr>Africa’s Present Condition</vt:lpstr>
      <vt:lpstr>WHY?</vt:lpstr>
      <vt:lpstr>7 KEY REASONS</vt:lpstr>
      <vt:lpstr>1. Climate Change</vt:lpstr>
      <vt:lpstr>US: 3,718,711 mi²                    Sahara: 3,500,000 mi²</vt:lpstr>
      <vt:lpstr>2. Ecology</vt:lpstr>
      <vt:lpstr>3. Religion</vt:lpstr>
      <vt:lpstr>4. Slave Trade and Depopulization</vt:lpstr>
      <vt:lpstr>5. Colonialism</vt:lpstr>
      <vt:lpstr>Slide 11</vt:lpstr>
      <vt:lpstr>6. The Cold War</vt:lpstr>
      <vt:lpstr>7. Terrorism</vt:lpstr>
      <vt:lpstr>Questions to consider</vt:lpstr>
      <vt:lpstr>3. . . 2. . . 1. . .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Tyler</dc:creator>
  <cp:lastModifiedBy>user</cp:lastModifiedBy>
  <cp:revision>10</cp:revision>
  <dcterms:created xsi:type="dcterms:W3CDTF">2010-05-03T03:10:31Z</dcterms:created>
  <dcterms:modified xsi:type="dcterms:W3CDTF">2013-04-25T14:44:30Z</dcterms:modified>
</cp:coreProperties>
</file>